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Lato"/>
      <p:regular r:id="rId14"/>
      <p:bold r:id="rId15"/>
      <p:italic r:id="rId16"/>
      <p:boldItalic r:id="rId17"/>
    </p:embeddedFont>
    <p:embeddedFont>
      <p:font typeface="Gelasi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elasi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Gelasi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Gelasi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Gelasi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4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e08325a9da_1_2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g2e08325a9da_1_2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55" name="Google Shape;55;g2e08325a9da_1_2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e08325a9da_1_13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g2e08325a9da_1_13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65" name="Google Shape;65;g2e08325a9da_1_13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e08325a9da_1_3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g2e08325a9da_1_3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86" name="Google Shape;86;g2e08325a9da_1_3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e08325a9da_1_48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2e08325a9da_1_48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00" name="Google Shape;100;g2e08325a9da_1_48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08325a9da_1_7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2e08325a9da_1_7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26" name="Google Shape;126;g2e08325a9da_1_7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e08325a9da_1_9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2e08325a9da_1_9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46" name="Google Shape;146;g2e08325a9da_1_9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e08325a9da_1_112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2e08325a9da_1_112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64" name="Google Shape;164;g2e08325a9da_1_112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7.png"/><Relationship Id="rId5" Type="http://schemas.openxmlformats.org/officeDocument/2006/relationships/image" Target="../media/image13.png"/><Relationship Id="rId6" Type="http://schemas.openxmlformats.org/officeDocument/2006/relationships/image" Target="../media/image9.png"/><Relationship Id="rId7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7" name="Google Shape;5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9" name="Google Shape;5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19763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5"/>
          <p:cNvSpPr/>
          <p:nvPr/>
        </p:nvSpPr>
        <p:spPr>
          <a:xfrm>
            <a:off x="520749" y="1424434"/>
            <a:ext cx="4673501" cy="1197769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3800"/>
              <a:buFont typeface="Gelasio"/>
              <a:buNone/>
            </a:pPr>
            <a:r>
              <a:rPr b="0" i="0" lang="en" sz="3800" u="none" cap="none" strike="noStrike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Time Series Market Forecasting</a:t>
            </a:r>
            <a:endParaRPr b="0" i="0" sz="3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5"/>
          <p:cNvSpPr/>
          <p:nvPr/>
        </p:nvSpPr>
        <p:spPr>
          <a:xfrm>
            <a:off x="520749" y="2830488"/>
            <a:ext cx="4673501" cy="888504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Leveraging the power of machine learning, this presentation explores a robust approach to market analysis and trend prediction. By harnessing historical data, we'll develop a comprehensive forecasting model to drive informed business decisions.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7" name="Google Shape;6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6"/>
          <p:cNvSpPr/>
          <p:nvPr/>
        </p:nvSpPr>
        <p:spPr>
          <a:xfrm>
            <a:off x="0" y="0"/>
            <a:ext cx="9144000" cy="5144021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9" name="Google Shape;69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173429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/>
          <p:nvPr/>
        </p:nvSpPr>
        <p:spPr>
          <a:xfrm>
            <a:off x="1276802" y="2115825"/>
            <a:ext cx="6874200" cy="4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700"/>
              <a:buFont typeface="Gelasio"/>
              <a:buNone/>
            </a:pPr>
            <a:r>
              <a:rPr b="0" i="0" lang="en" sz="2700" u="none" cap="none" strike="noStrike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Importance of Market Analysis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16"/>
          <p:cNvSpPr/>
          <p:nvPr/>
        </p:nvSpPr>
        <p:spPr>
          <a:xfrm>
            <a:off x="1276796" y="2865760"/>
            <a:ext cx="312167" cy="312167"/>
          </a:xfrm>
          <a:prstGeom prst="roundRect">
            <a:avLst>
              <a:gd fmla="val 20001" name="adj"/>
            </a:avLst>
          </a:prstGeom>
          <a:solidFill>
            <a:srgbClr val="E8E8E3"/>
          </a:solidFill>
          <a:ln cap="flat" cmpd="sng" w="9525">
            <a:solidFill>
              <a:srgbClr val="CECE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6"/>
          <p:cNvSpPr/>
          <p:nvPr/>
        </p:nvSpPr>
        <p:spPr>
          <a:xfrm>
            <a:off x="1388120" y="2891731"/>
            <a:ext cx="89446" cy="260152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2498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Gelasio"/>
              <a:buNone/>
            </a:pPr>
            <a:r>
              <a:rPr b="0" i="0" lang="en" sz="16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1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6"/>
          <p:cNvSpPr/>
          <p:nvPr/>
        </p:nvSpPr>
        <p:spPr>
          <a:xfrm>
            <a:off x="1727671" y="2913459"/>
            <a:ext cx="1653481" cy="433536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Informed Decision-Making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6"/>
          <p:cNvSpPr/>
          <p:nvPr/>
        </p:nvSpPr>
        <p:spPr>
          <a:xfrm>
            <a:off x="1727671" y="3430191"/>
            <a:ext cx="1653481" cy="1332309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60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Accurate market analysis is crucial for making data-driven business decisions that optimize operations, inventory, and pricing strategies.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6"/>
          <p:cNvSpPr/>
          <p:nvPr/>
        </p:nvSpPr>
        <p:spPr>
          <a:xfrm>
            <a:off x="3519859" y="2865760"/>
            <a:ext cx="312167" cy="312167"/>
          </a:xfrm>
          <a:prstGeom prst="roundRect">
            <a:avLst>
              <a:gd fmla="val 20001" name="adj"/>
            </a:avLst>
          </a:prstGeom>
          <a:solidFill>
            <a:srgbClr val="E8E8E3"/>
          </a:solidFill>
          <a:ln cap="flat" cmpd="sng" w="9525">
            <a:solidFill>
              <a:srgbClr val="CECE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3617789" y="2891731"/>
            <a:ext cx="116235" cy="260152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2498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Gelasio"/>
              <a:buNone/>
            </a:pPr>
            <a:r>
              <a:rPr b="0" i="0" lang="en" sz="16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2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3970734" y="2913459"/>
            <a:ext cx="1653481" cy="433536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Competitive Advantage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3970734" y="3430191"/>
            <a:ext cx="1653481" cy="1332309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60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Leveraging predictive insights can give organizations a competitive edge in rapidly evolving market landscapes.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5762923" y="2865760"/>
            <a:ext cx="312167" cy="312167"/>
          </a:xfrm>
          <a:prstGeom prst="roundRect">
            <a:avLst>
              <a:gd fmla="val 20001" name="adj"/>
            </a:avLst>
          </a:prstGeom>
          <a:solidFill>
            <a:srgbClr val="E8E8E3"/>
          </a:solidFill>
          <a:ln cap="flat" cmpd="sng" w="9525">
            <a:solidFill>
              <a:srgbClr val="CECE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5861596" y="2891731"/>
            <a:ext cx="114821" cy="260152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2498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Gelasio"/>
              <a:buNone/>
            </a:pPr>
            <a:r>
              <a:rPr b="0" i="0" lang="en" sz="16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3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6213798" y="2913459"/>
            <a:ext cx="1653481" cy="216768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Mitigating Risks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6213798" y="3213423"/>
            <a:ext cx="1653481" cy="1110258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60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Proactive forecasting helps anticipate and prepare for potential market fluctuations, allowing for better risk management.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8" name="Google Shape;8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1273751" y="1276950"/>
            <a:ext cx="72387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700"/>
              <a:buFont typeface="Gelasio"/>
              <a:buNone/>
            </a:pPr>
            <a:r>
              <a:rPr b="0" i="0" lang="en" sz="2700" u="none" cap="none" strike="noStrike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Machine Learning for Market Forecasting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7"/>
          <p:cNvSpPr/>
          <p:nvPr/>
        </p:nvSpPr>
        <p:spPr>
          <a:xfrm>
            <a:off x="1273746" y="2058070"/>
            <a:ext cx="1972717" cy="433983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Enhancing Predictive Capabilities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1273746" y="2630909"/>
            <a:ext cx="19728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Machine learning algorithms can uncover complex patterns and trends in historical market data, enabling more accurate forecasts.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7"/>
          <p:cNvSpPr/>
          <p:nvPr/>
        </p:nvSpPr>
        <p:spPr>
          <a:xfrm>
            <a:off x="3589949" y="2058075"/>
            <a:ext cx="20718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Adaptability to Change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3589950" y="2413925"/>
            <a:ext cx="2071800" cy="8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ML models can continuously learn and adapt, allowing them to stay responsive to dynamic market conditions.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5906170" y="2058070"/>
            <a:ext cx="1735931" cy="21699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Scalable Solutions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5906170" y="2413918"/>
            <a:ext cx="1972717" cy="888504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Automated ML pipelines can process large volumes of data and scale to meet the needs of organizations of all sizes.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2" name="Google Shape;10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04" name="Google Shape;10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1273754" y="770100"/>
            <a:ext cx="63777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700"/>
              <a:buFont typeface="Gelasio"/>
              <a:buNone/>
            </a:pPr>
            <a:r>
              <a:rPr b="0" i="0" lang="en" sz="2700" u="none" cap="none" strike="noStrike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Data-Driven Approach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1273746" y="3003947"/>
            <a:ext cx="6596509" cy="27756"/>
          </a:xfrm>
          <a:prstGeom prst="roundRect">
            <a:avLst>
              <a:gd fmla="val 225151" name="adj"/>
            </a:avLst>
          </a:prstGeom>
          <a:solidFill>
            <a:srgbClr val="CECEC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2874281" y="2517949"/>
            <a:ext cx="27756" cy="485998"/>
          </a:xfrm>
          <a:prstGeom prst="roundRect">
            <a:avLst>
              <a:gd fmla="val 225151" name="adj"/>
            </a:avLst>
          </a:prstGeom>
          <a:solidFill>
            <a:srgbClr val="CECEC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/>
          <p:nvPr/>
        </p:nvSpPr>
        <p:spPr>
          <a:xfrm>
            <a:off x="2731964" y="2847752"/>
            <a:ext cx="312464" cy="312464"/>
          </a:xfrm>
          <a:prstGeom prst="roundRect">
            <a:avLst>
              <a:gd fmla="val 20000" name="adj"/>
            </a:avLst>
          </a:prstGeom>
          <a:solidFill>
            <a:srgbClr val="E8E8E3"/>
          </a:solidFill>
          <a:ln cap="flat" cmpd="sng" w="9525">
            <a:solidFill>
              <a:srgbClr val="CECE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2843436" y="2873797"/>
            <a:ext cx="89520" cy="26030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Gelasio"/>
              <a:buNone/>
            </a:pPr>
            <a:r>
              <a:rPr b="0" i="0" lang="en" sz="16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1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8"/>
          <p:cNvSpPr/>
          <p:nvPr/>
        </p:nvSpPr>
        <p:spPr>
          <a:xfrm>
            <a:off x="2020193" y="1412379"/>
            <a:ext cx="1735931" cy="21699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Data Collection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8"/>
          <p:cNvSpPr/>
          <p:nvPr/>
        </p:nvSpPr>
        <p:spPr>
          <a:xfrm>
            <a:off x="1412602" y="1712639"/>
            <a:ext cx="2951113" cy="666378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Gather comprehensive market data, including prices, quantities, locations, and temporal information.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8"/>
          <p:cNvSpPr/>
          <p:nvPr/>
        </p:nvSpPr>
        <p:spPr>
          <a:xfrm>
            <a:off x="4558122" y="3003947"/>
            <a:ext cx="27756" cy="485998"/>
          </a:xfrm>
          <a:prstGeom prst="roundRect">
            <a:avLst>
              <a:gd fmla="val 225151" name="adj"/>
            </a:avLst>
          </a:prstGeom>
          <a:solidFill>
            <a:srgbClr val="CECEC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4415805" y="2847752"/>
            <a:ext cx="312464" cy="312464"/>
          </a:xfrm>
          <a:prstGeom prst="roundRect">
            <a:avLst>
              <a:gd fmla="val 20000" name="adj"/>
            </a:avLst>
          </a:prstGeom>
          <a:solidFill>
            <a:srgbClr val="E8E8E3"/>
          </a:solidFill>
          <a:ln cap="flat" cmpd="sng" w="9525">
            <a:solidFill>
              <a:srgbClr val="CECE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4513808" y="2873797"/>
            <a:ext cx="116384" cy="26030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Gelasio"/>
              <a:buNone/>
            </a:pPr>
            <a:r>
              <a:rPr b="0" i="0" lang="en" sz="16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2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3704034" y="3628876"/>
            <a:ext cx="1735931" cy="21699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Data Preprocessing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8"/>
          <p:cNvSpPr/>
          <p:nvPr/>
        </p:nvSpPr>
        <p:spPr>
          <a:xfrm>
            <a:off x="3096444" y="3929137"/>
            <a:ext cx="2951113" cy="444252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Clean, standardize, and handle any missing values in the dataset to ensure data integrity.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8"/>
          <p:cNvSpPr/>
          <p:nvPr/>
        </p:nvSpPr>
        <p:spPr>
          <a:xfrm>
            <a:off x="6241963" y="2517949"/>
            <a:ext cx="27756" cy="485998"/>
          </a:xfrm>
          <a:prstGeom prst="roundRect">
            <a:avLst>
              <a:gd fmla="val 225151" name="adj"/>
            </a:avLst>
          </a:prstGeom>
          <a:solidFill>
            <a:srgbClr val="CECEC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6099646" y="2847752"/>
            <a:ext cx="312464" cy="312464"/>
          </a:xfrm>
          <a:prstGeom prst="roundRect">
            <a:avLst>
              <a:gd fmla="val 20000" name="adj"/>
            </a:avLst>
          </a:prstGeom>
          <a:solidFill>
            <a:srgbClr val="E8E8E3"/>
          </a:solidFill>
          <a:ln cap="flat" cmpd="sng" w="9525">
            <a:solidFill>
              <a:srgbClr val="CECE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6198394" y="2873797"/>
            <a:ext cx="114970" cy="26030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00"/>
              <a:buFont typeface="Gelasio"/>
              <a:buNone/>
            </a:pPr>
            <a:r>
              <a:rPr b="0" i="0" lang="en" sz="16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3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5387876" y="1412379"/>
            <a:ext cx="1735931" cy="21699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Feature Engineering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4780285" y="1712639"/>
            <a:ext cx="2951113" cy="666378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ctr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Create additional features, such as lagged variables and seasonal indicators, to enhance the model's predictive power.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8" name="Google Shape;12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9"/>
          <p:cNvSpPr/>
          <p:nvPr/>
        </p:nvSpPr>
        <p:spPr>
          <a:xfrm>
            <a:off x="1846925" y="455450"/>
            <a:ext cx="56523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700"/>
              <a:buFont typeface="Gelasio"/>
              <a:buNone/>
            </a:pPr>
            <a:r>
              <a:rPr b="0" i="0" lang="en" sz="2700" u="none" cap="none" strike="noStrike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Model Selection and</a:t>
            </a:r>
            <a:r>
              <a:rPr lang="en" sz="2700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 </a:t>
            </a:r>
            <a:r>
              <a:rPr b="0" i="0" lang="en" sz="2700" u="none" cap="none" strike="noStrike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Evaluation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9"/>
          <p:cNvSpPr/>
          <p:nvPr/>
        </p:nvSpPr>
        <p:spPr>
          <a:xfrm>
            <a:off x="1273746" y="1493193"/>
            <a:ext cx="3228826" cy="1253877"/>
          </a:xfrm>
          <a:prstGeom prst="roundRect">
            <a:avLst>
              <a:gd fmla="val 4984" name="adj"/>
            </a:avLst>
          </a:prstGeom>
          <a:solidFill>
            <a:srgbClr val="E8E8E3"/>
          </a:solidFill>
          <a:ln cap="flat" cmpd="sng" w="9525">
            <a:solidFill>
              <a:srgbClr val="CECE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9"/>
          <p:cNvSpPr/>
          <p:nvPr/>
        </p:nvSpPr>
        <p:spPr>
          <a:xfrm>
            <a:off x="1417364" y="1636812"/>
            <a:ext cx="1735931" cy="21699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Model Candidates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9"/>
          <p:cNvSpPr/>
          <p:nvPr/>
        </p:nvSpPr>
        <p:spPr>
          <a:xfrm>
            <a:off x="1417364" y="1937073"/>
            <a:ext cx="2941588" cy="444252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Evaluate a variety of time series models, including ARIMA, SARIMA, Prophet, and LSTM.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9"/>
          <p:cNvSpPr/>
          <p:nvPr/>
        </p:nvSpPr>
        <p:spPr>
          <a:xfrm>
            <a:off x="4641428" y="1493193"/>
            <a:ext cx="3228826" cy="1253877"/>
          </a:xfrm>
          <a:prstGeom prst="roundRect">
            <a:avLst>
              <a:gd fmla="val 4984" name="adj"/>
            </a:avLst>
          </a:prstGeom>
          <a:solidFill>
            <a:srgbClr val="E8E8E3"/>
          </a:solidFill>
          <a:ln cap="flat" cmpd="sng" w="9525">
            <a:solidFill>
              <a:srgbClr val="CECE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/>
          <p:nvPr/>
        </p:nvSpPr>
        <p:spPr>
          <a:xfrm>
            <a:off x="4785048" y="1636812"/>
            <a:ext cx="1735931" cy="21699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Model Training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9"/>
          <p:cNvSpPr/>
          <p:nvPr/>
        </p:nvSpPr>
        <p:spPr>
          <a:xfrm>
            <a:off x="4785048" y="1937073"/>
            <a:ext cx="2941588" cy="666378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Train the models using the preprocessed data and fine-tune hyperparameters for optimal performance.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9"/>
          <p:cNvSpPr/>
          <p:nvPr/>
        </p:nvSpPr>
        <p:spPr>
          <a:xfrm>
            <a:off x="1273746" y="2885926"/>
            <a:ext cx="3228826" cy="1476003"/>
          </a:xfrm>
          <a:prstGeom prst="roundRect">
            <a:avLst>
              <a:gd fmla="val 4234" name="adj"/>
            </a:avLst>
          </a:prstGeom>
          <a:solidFill>
            <a:srgbClr val="E8E8E3"/>
          </a:solidFill>
          <a:ln cap="flat" cmpd="sng" w="9525">
            <a:solidFill>
              <a:srgbClr val="CECE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/>
          <p:nvPr/>
        </p:nvSpPr>
        <p:spPr>
          <a:xfrm>
            <a:off x="1417364" y="3029546"/>
            <a:ext cx="1735931" cy="21699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Model Evaluation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9"/>
          <p:cNvSpPr/>
          <p:nvPr/>
        </p:nvSpPr>
        <p:spPr>
          <a:xfrm>
            <a:off x="1417364" y="3329806"/>
            <a:ext cx="2941588" cy="888504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Assess the models based on key metrics like MAE, MSE, and RMSE to identify the best-performing one.LSTM emerged as the best model by performing evaluation metrics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4641428" y="2885926"/>
            <a:ext cx="3228826" cy="1476003"/>
          </a:xfrm>
          <a:prstGeom prst="roundRect">
            <a:avLst>
              <a:gd fmla="val 4234" name="adj"/>
            </a:avLst>
          </a:prstGeom>
          <a:solidFill>
            <a:srgbClr val="E8E8E3"/>
          </a:solidFill>
          <a:ln cap="flat" cmpd="sng" w="9525">
            <a:solidFill>
              <a:srgbClr val="CECE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9"/>
          <p:cNvSpPr/>
          <p:nvPr/>
        </p:nvSpPr>
        <p:spPr>
          <a:xfrm>
            <a:off x="4785048" y="3029546"/>
            <a:ext cx="1735931" cy="21699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Model Validation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4785048" y="3329806"/>
            <a:ext cx="2941588" cy="666378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Validate the selected model on unseen data to ensure its robustness and generalization capabilities.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8" name="Google Shape;14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0" name="Google Shape;15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1705868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0"/>
          <p:cNvSpPr/>
          <p:nvPr/>
        </p:nvSpPr>
        <p:spPr>
          <a:xfrm>
            <a:off x="1330752" y="2081500"/>
            <a:ext cx="63885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700"/>
              <a:buFont typeface="Gelasio"/>
              <a:buNone/>
            </a:pPr>
            <a:r>
              <a:rPr b="0" i="0" lang="en" sz="2700" u="none" cap="none" strike="noStrike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Deployment and Benefits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2" name="Google Shape;152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30747" y="2712616"/>
            <a:ext cx="2160761" cy="545827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/>
          <p:nvPr/>
        </p:nvSpPr>
        <p:spPr>
          <a:xfrm>
            <a:off x="1467147" y="3463082"/>
            <a:ext cx="1705868" cy="213196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Gelasio"/>
              <a:buNone/>
            </a:pPr>
            <a:r>
              <a:rPr b="0" i="0" lang="en" sz="13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Deployment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0"/>
          <p:cNvSpPr/>
          <p:nvPr/>
        </p:nvSpPr>
        <p:spPr>
          <a:xfrm>
            <a:off x="1467147" y="3758133"/>
            <a:ext cx="1887959" cy="873324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6003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Integrate the optimized forecasting model into production systems for real-time market trend prediction.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5" name="Google Shape;155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491508" y="2712616"/>
            <a:ext cx="2160836" cy="545827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/>
          <p:nvPr/>
        </p:nvSpPr>
        <p:spPr>
          <a:xfrm>
            <a:off x="3627899" y="3463075"/>
            <a:ext cx="18879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Gelasio"/>
              <a:buNone/>
            </a:pPr>
            <a:r>
              <a:rPr b="0" i="0" lang="en" sz="13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Data-Driven Decisions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0"/>
          <p:cNvSpPr/>
          <p:nvPr/>
        </p:nvSpPr>
        <p:spPr>
          <a:xfrm>
            <a:off x="3627909" y="3758133"/>
            <a:ext cx="1888034" cy="873324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6003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Leverage the model's insights to make informed decisions across procurement, pricing, and inventory management.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8" name="Google Shape;158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652343" y="2712616"/>
            <a:ext cx="2160836" cy="545827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0"/>
          <p:cNvSpPr/>
          <p:nvPr/>
        </p:nvSpPr>
        <p:spPr>
          <a:xfrm>
            <a:off x="5788744" y="3463082"/>
            <a:ext cx="1705868" cy="213196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Gelasio"/>
              <a:buNone/>
            </a:pPr>
            <a:r>
              <a:rPr b="0" i="0" lang="en" sz="13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Increased Efficiency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0"/>
          <p:cNvSpPr/>
          <p:nvPr/>
        </p:nvSpPr>
        <p:spPr>
          <a:xfrm>
            <a:off x="5788744" y="3758133"/>
            <a:ext cx="1888034" cy="873324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6003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Proactive forecasting enables organizations to streamline operations and improve resource allocation.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6" name="Google Shape;16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1"/>
          <p:cNvSpPr/>
          <p:nvPr/>
        </p:nvSpPr>
        <p:spPr>
          <a:xfrm>
            <a:off x="1273746" y="1489546"/>
            <a:ext cx="3471863" cy="433983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700"/>
              <a:buFont typeface="Gelasio"/>
              <a:buNone/>
            </a:pPr>
            <a:r>
              <a:rPr b="0" i="0" lang="en" sz="2700" u="none" cap="none" strike="noStrike">
                <a:solidFill>
                  <a:srgbClr val="312F2B"/>
                </a:solidFill>
                <a:latin typeface="Gelasio"/>
                <a:ea typeface="Gelasio"/>
                <a:cs typeface="Gelasio"/>
                <a:sym typeface="Gelasio"/>
              </a:rPr>
              <a:t>Conclusion</a:t>
            </a:r>
            <a:endParaRPr b="0" i="0" sz="2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69" name="Google Shape;169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3746" y="2201242"/>
            <a:ext cx="347142" cy="34714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1"/>
          <p:cNvSpPr/>
          <p:nvPr/>
        </p:nvSpPr>
        <p:spPr>
          <a:xfrm>
            <a:off x="1273751" y="2687250"/>
            <a:ext cx="21108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Accurate Forecasting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1"/>
          <p:cNvSpPr/>
          <p:nvPr/>
        </p:nvSpPr>
        <p:spPr>
          <a:xfrm>
            <a:off x="1273746" y="2987501"/>
            <a:ext cx="2059930" cy="666378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Developed a robust time series model for reliable market trend prediction.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72" name="Google Shape;172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41961" y="2201242"/>
            <a:ext cx="347142" cy="34714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1"/>
          <p:cNvSpPr/>
          <p:nvPr/>
        </p:nvSpPr>
        <p:spPr>
          <a:xfrm>
            <a:off x="3541961" y="2687241"/>
            <a:ext cx="1735931" cy="216991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Informed Decisions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1"/>
          <p:cNvSpPr/>
          <p:nvPr/>
        </p:nvSpPr>
        <p:spPr>
          <a:xfrm>
            <a:off x="3541961" y="2987501"/>
            <a:ext cx="2060004" cy="666378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Empowered stakeholders with data-driven insights to optimize business strategies.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75" name="Google Shape;175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810250" y="2201242"/>
            <a:ext cx="347142" cy="347142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1"/>
          <p:cNvSpPr/>
          <p:nvPr/>
        </p:nvSpPr>
        <p:spPr>
          <a:xfrm>
            <a:off x="5810250" y="2687250"/>
            <a:ext cx="23565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Gelasio"/>
              <a:buNone/>
            </a:pPr>
            <a:r>
              <a:rPr b="0" i="0" lang="en" sz="1400" u="none" cap="none" strike="noStrike">
                <a:solidFill>
                  <a:srgbClr val="272525"/>
                </a:solidFill>
                <a:latin typeface="Gelasio"/>
                <a:ea typeface="Gelasio"/>
                <a:cs typeface="Gelasio"/>
                <a:sym typeface="Gelasio"/>
              </a:rPr>
              <a:t>Improved Profitability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1"/>
          <p:cNvSpPr/>
          <p:nvPr/>
        </p:nvSpPr>
        <p:spPr>
          <a:xfrm>
            <a:off x="5810250" y="2987501"/>
            <a:ext cx="2060004" cy="666378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57150" spcFirstLastPara="1" rIns="57150" wrap="square" tIns="28575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100"/>
              <a:buFont typeface="Lato"/>
              <a:buNone/>
            </a:pPr>
            <a:r>
              <a:rPr b="0" i="0" lang="en" sz="1100" u="none" cap="none" strike="noStrike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Increased market efficiency and competitiveness through proactive planning.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